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5" r:id="rId6"/>
    <p:sldId id="301" r:id="rId7"/>
    <p:sldId id="308" r:id="rId8"/>
    <p:sldId id="318" r:id="rId9"/>
    <p:sldId id="304" r:id="rId10"/>
    <p:sldId id="311" r:id="rId11"/>
    <p:sldId id="313" r:id="rId12"/>
    <p:sldId id="303" r:id="rId13"/>
    <p:sldId id="309" r:id="rId14"/>
    <p:sldId id="310" r:id="rId15"/>
    <p:sldId id="312" r:id="rId16"/>
    <p:sldId id="314" r:id="rId17"/>
    <p:sldId id="315" r:id="rId18"/>
    <p:sldId id="317" r:id="rId19"/>
    <p:sldId id="31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>
        <p:scale>
          <a:sx n="100" d="100"/>
          <a:sy n="100" d="100"/>
        </p:scale>
        <p:origin x="93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3/21/2021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3/21/2021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3/21/2021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3/21/2021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3/21/2021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3/21/2021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3/21/2021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ata.nashville.gov/Police/Metro-Nashville-Police-Department-Calls-for-Servic/kwnd-qrr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Nashville Police Calls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Ronald Pacheco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FD9C1-5B65-4A2E-B0B7-6A9C7E36A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Calls per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9FD39-8CBF-4D2C-8F87-244773BB2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651" y="2108201"/>
            <a:ext cx="3876675" cy="3760891"/>
          </a:xfrm>
        </p:spPr>
        <p:txBody>
          <a:bodyPr/>
          <a:lstStyle/>
          <a:p>
            <a:endParaRPr lang="en-US" dirty="0"/>
          </a:p>
          <a:p>
            <a:pPr marL="0" indent="0" algn="ctr">
              <a:buNone/>
            </a:pPr>
            <a:r>
              <a:rPr lang="en-US" b="1" dirty="0"/>
              <a:t>Sunday is the day with the least calls, followed by Saturday.</a:t>
            </a:r>
          </a:p>
          <a:p>
            <a:pPr marL="0" indent="0" algn="ctr">
              <a:buNone/>
            </a:pPr>
            <a:r>
              <a:rPr lang="en-US" dirty="0"/>
              <a:t>This might be because there are not as many people driving during Saturday and Sunday as there are during the week.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E49A09-B616-4F81-89CE-CD687A024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3955" y="2108201"/>
            <a:ext cx="6181725" cy="372427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4687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74E9B-2B49-4AF3-9952-152309459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189029" cy="1450757"/>
          </a:xfrm>
        </p:spPr>
        <p:txBody>
          <a:bodyPr>
            <a:normAutofit/>
          </a:bodyPr>
          <a:lstStyle/>
          <a:p>
            <a:r>
              <a:rPr lang="en-US" sz="3600" dirty="0"/>
              <a:t>Number of Calls &amp; Top </a:t>
            </a:r>
            <a:r>
              <a:rPr lang="en-US" sz="3600" dirty="0" err="1"/>
              <a:t>Tencodes</a:t>
            </a:r>
            <a:r>
              <a:rPr lang="en-US" sz="3600" dirty="0"/>
              <a:t> per Year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B6519-6446-4FA6-97EC-45AF9D8C5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228" y="1945951"/>
            <a:ext cx="4622346" cy="4378647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Years 2013 through 2018 have the same top </a:t>
            </a:r>
            <a:r>
              <a:rPr lang="en-US" b="1" dirty="0" err="1"/>
              <a:t>tencodes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Traffic Violation</a:t>
            </a:r>
          </a:p>
          <a:p>
            <a:pPr lvl="1"/>
            <a:r>
              <a:rPr lang="en-US" dirty="0"/>
              <a:t>Business Check</a:t>
            </a:r>
          </a:p>
          <a:p>
            <a:pPr lvl="1"/>
            <a:r>
              <a:rPr lang="en-US" dirty="0"/>
              <a:t>Want Officer for Investigation / Assistance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For 2019:</a:t>
            </a:r>
          </a:p>
          <a:p>
            <a:pPr lvl="1"/>
            <a:r>
              <a:rPr lang="en-US" dirty="0"/>
              <a:t>Business Check</a:t>
            </a:r>
          </a:p>
          <a:p>
            <a:pPr lvl="1"/>
            <a:r>
              <a:rPr lang="en-US" dirty="0"/>
              <a:t>Want Officer for Investigation / Assistance</a:t>
            </a:r>
          </a:p>
          <a:p>
            <a:pPr lvl="1"/>
            <a:r>
              <a:rPr lang="en-US" dirty="0"/>
              <a:t> Community Policing Activity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For 2020:</a:t>
            </a:r>
          </a:p>
          <a:p>
            <a:pPr lvl="1"/>
            <a:r>
              <a:rPr lang="en-US" dirty="0"/>
              <a:t>Business Check</a:t>
            </a:r>
          </a:p>
          <a:p>
            <a:pPr lvl="1"/>
            <a:r>
              <a:rPr lang="en-US" dirty="0"/>
              <a:t>Want Officer for Investigation / Assistance</a:t>
            </a:r>
          </a:p>
          <a:p>
            <a:pPr lvl="1"/>
            <a:r>
              <a:rPr lang="en-US" dirty="0"/>
              <a:t>Disorderly Person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So far, for 2021:</a:t>
            </a:r>
          </a:p>
          <a:p>
            <a:pPr lvl="1"/>
            <a:r>
              <a:rPr lang="en-US" dirty="0"/>
              <a:t>Business Check</a:t>
            </a:r>
          </a:p>
          <a:p>
            <a:pPr lvl="1"/>
            <a:r>
              <a:rPr lang="en-US" dirty="0"/>
              <a:t>Want Officer for Investigation / Assistance</a:t>
            </a:r>
          </a:p>
          <a:p>
            <a:pPr lvl="1"/>
            <a:r>
              <a:rPr lang="en-US" dirty="0"/>
              <a:t>Disorderly Person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D211D0-3D07-47F2-93D3-B1F726933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2574" y="2411250"/>
            <a:ext cx="6200775" cy="344805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14039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E9671-DA57-48E1-AC97-14D7EF351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Count for Relevant </a:t>
            </a:r>
            <a:r>
              <a:rPr lang="en-US" dirty="0" err="1"/>
              <a:t>Tencodes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0FFD7-3A41-4DFC-AE39-904A84C64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660" y="2096203"/>
            <a:ext cx="3583777" cy="3760891"/>
          </a:xfrm>
        </p:spPr>
        <p:txBody>
          <a:bodyPr/>
          <a:lstStyle/>
          <a:p>
            <a:endParaRPr lang="en-US" dirty="0"/>
          </a:p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sz="2000" b="1" dirty="0"/>
              <a:t>Residential Burglary and Theft account for 2.7% and 3.5% of all calls, respectively.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8BBB17-701A-4067-B521-8C4708438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1057" y="1979803"/>
            <a:ext cx="6474623" cy="3993693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A5890B-D239-47F5-BD89-E0924663CAAD}"/>
              </a:ext>
            </a:extLst>
          </p:cNvPr>
          <p:cNvSpPr txBox="1"/>
          <p:nvPr/>
        </p:nvSpPr>
        <p:spPr>
          <a:xfrm>
            <a:off x="6627303" y="2295620"/>
            <a:ext cx="127512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Theft</a:t>
            </a:r>
            <a:endParaRPr lang="en-US" sz="1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C03462-BE08-4D07-871B-E5EB27000E41}"/>
              </a:ext>
            </a:extLst>
          </p:cNvPr>
          <p:cNvSpPr txBox="1"/>
          <p:nvPr/>
        </p:nvSpPr>
        <p:spPr>
          <a:xfrm>
            <a:off x="6627303" y="2991573"/>
            <a:ext cx="12751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Residential Burglary</a:t>
            </a:r>
            <a:endParaRPr lang="en-US" sz="1500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77893BD-B83C-4DC9-BED8-6E1B0835712E}"/>
              </a:ext>
            </a:extLst>
          </p:cNvPr>
          <p:cNvCxnSpPr/>
          <p:nvPr/>
        </p:nvCxnSpPr>
        <p:spPr>
          <a:xfrm flipH="1">
            <a:off x="5617653" y="2457450"/>
            <a:ext cx="10096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CB1B3C8-14A0-4C67-902F-221A71BC4A63}"/>
              </a:ext>
            </a:extLst>
          </p:cNvPr>
          <p:cNvCxnSpPr/>
          <p:nvPr/>
        </p:nvCxnSpPr>
        <p:spPr>
          <a:xfrm flipH="1">
            <a:off x="5819775" y="3267075"/>
            <a:ext cx="80752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192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FD172-B11B-46DC-9F21-990DBCEF8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 of Theft Calls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4A802-10CD-46A3-A2A2-1E317F103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0" y="1548554"/>
            <a:ext cx="3634111" cy="3760891"/>
          </a:xfrm>
        </p:spPr>
        <p:txBody>
          <a:bodyPr/>
          <a:lstStyle/>
          <a:p>
            <a:endParaRPr lang="en-US" dirty="0"/>
          </a:p>
          <a:p>
            <a:pPr marL="0" indent="0" algn="ctr">
              <a:buNone/>
            </a:pP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b="1" dirty="0"/>
              <a:t>Most theft calls are closed out with a report. </a:t>
            </a:r>
          </a:p>
          <a:p>
            <a:pPr marL="0" indent="0" algn="ctr">
              <a:buNone/>
            </a:pPr>
            <a:r>
              <a:rPr lang="en-US" dirty="0"/>
              <a:t>We imagine most of the calls are regarding minor issues and there is not much the police can do about these.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6086648-4A70-41E6-BA38-B5FF8DDB597B}"/>
              </a:ext>
            </a:extLst>
          </p:cNvPr>
          <p:cNvGrpSpPr/>
          <p:nvPr/>
        </p:nvGrpSpPr>
        <p:grpSpPr>
          <a:xfrm>
            <a:off x="4790114" y="2108201"/>
            <a:ext cx="6365566" cy="4095121"/>
            <a:chOff x="4790114" y="2108201"/>
            <a:chExt cx="6365566" cy="4095121"/>
          </a:xfrm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39C8162-36D3-44B9-998D-67C43C14B1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90114" y="2108201"/>
              <a:ext cx="6365566" cy="4095121"/>
            </a:xfrm>
            <a:prstGeom prst="rect">
              <a:avLst/>
            </a:prstGeom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9207526-3B41-4FAA-A81A-F01D49EA28EE}"/>
                </a:ext>
              </a:extLst>
            </p:cNvPr>
            <p:cNvCxnSpPr/>
            <p:nvPr/>
          </p:nvCxnSpPr>
          <p:spPr>
            <a:xfrm flipH="1">
              <a:off x="5771626" y="2533475"/>
              <a:ext cx="738231" cy="0"/>
            </a:xfrm>
            <a:prstGeom prst="straightConnector1">
              <a:avLst/>
            </a:prstGeom>
            <a:ln>
              <a:noFill/>
              <a:tailEnd type="triangle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55E553D-295B-4F65-965C-69C93428141E}"/>
                </a:ext>
              </a:extLst>
            </p:cNvPr>
            <p:cNvSpPr txBox="1"/>
            <p:nvPr/>
          </p:nvSpPr>
          <p:spPr>
            <a:xfrm>
              <a:off x="6576968" y="2348809"/>
              <a:ext cx="2097247" cy="323165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r>
                <a:rPr lang="en-US" sz="1500" b="1" dirty="0"/>
                <a:t>Report Completed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3FC4A16-124B-4BAC-910C-ACC8D5C485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23297" y="4639112"/>
              <a:ext cx="553671" cy="0"/>
            </a:xfrm>
            <a:prstGeom prst="straightConnector1">
              <a:avLst/>
            </a:prstGeom>
            <a:ln>
              <a:noFill/>
              <a:tailEnd type="triangle"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60EC37B-81F5-4CB8-B7F7-E23A614190EF}"/>
                </a:ext>
              </a:extLst>
            </p:cNvPr>
            <p:cNvSpPr txBox="1"/>
            <p:nvPr/>
          </p:nvSpPr>
          <p:spPr>
            <a:xfrm>
              <a:off x="6576967" y="4368398"/>
              <a:ext cx="2097247" cy="323165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r>
                <a:rPr lang="en-US" sz="1500" b="1" dirty="0"/>
                <a:t>Disregard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73D4490-31C3-49BD-8386-6EE27E9348B4}"/>
              </a:ext>
            </a:extLst>
          </p:cNvPr>
          <p:cNvCxnSpPr>
            <a:cxnSpLocks/>
          </p:cNvCxnSpPr>
          <p:nvPr/>
        </p:nvCxnSpPr>
        <p:spPr>
          <a:xfrm flipH="1">
            <a:off x="5691674" y="2533475"/>
            <a:ext cx="95172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6A86E47-5B62-49FE-B305-F7FF25BCC8BE}"/>
              </a:ext>
            </a:extLst>
          </p:cNvPr>
          <p:cNvCxnSpPr>
            <a:cxnSpLocks/>
          </p:cNvCxnSpPr>
          <p:nvPr/>
        </p:nvCxnSpPr>
        <p:spPr>
          <a:xfrm flipH="1">
            <a:off x="5973590" y="4553064"/>
            <a:ext cx="66980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226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F624A-EE6B-4B34-9A56-9D984B896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Outcome of residential burglary calls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ECF62-037B-4F89-9167-5100211CC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3919337" cy="376089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algn="ctr"/>
            <a:r>
              <a:rPr lang="en-US" b="1" dirty="0"/>
              <a:t>Around half  of the calls about residential burglaries are closed out as 'Disregard’.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EE4004-7C0F-44CC-B081-9516F0641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3728" y="2086632"/>
            <a:ext cx="6071952" cy="39131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DAB355-1FBE-4A05-9C7B-6BEB7884C384}"/>
              </a:ext>
            </a:extLst>
          </p:cNvPr>
          <p:cNvSpPr txBox="1"/>
          <p:nvPr/>
        </p:nvSpPr>
        <p:spPr>
          <a:xfrm>
            <a:off x="6820249" y="2390754"/>
            <a:ext cx="20972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Disregard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7683AA2-7DEA-4EBE-B78F-D85A3CC4B23D}"/>
              </a:ext>
            </a:extLst>
          </p:cNvPr>
          <p:cNvCxnSpPr/>
          <p:nvPr/>
        </p:nvCxnSpPr>
        <p:spPr>
          <a:xfrm flipH="1">
            <a:off x="5934075" y="2581275"/>
            <a:ext cx="88617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7308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4FDF3-EC25-44D1-8288-01CF392F6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7A7BA-1AEC-438E-8C4A-216B3D981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/>
              <a:t> Even though the documentation only gives 8 unique Sector codes, there are 108 different codes in the dataset. We would need to contact Nashville Police Department to understand what they mean.</a:t>
            </a:r>
          </a:p>
          <a:p>
            <a:pPr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/>
              <a:t> There have been 9987 Dead on Arrival calls, it would be interesting to see how many of those are actual homicides.</a:t>
            </a:r>
          </a:p>
          <a:p>
            <a:pPr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dirty="0"/>
              <a:t> A similar analysis of major metropolitan cities would give us a good benchmark to compare our results to.</a:t>
            </a:r>
          </a:p>
        </p:txBody>
      </p:sp>
    </p:spTree>
    <p:extLst>
      <p:ext uri="{BB962C8B-B14F-4D97-AF65-F5344CB8AC3E}">
        <p14:creationId xmlns:p14="http://schemas.microsoft.com/office/powerpoint/2010/main" val="593529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CF41C-F238-4E53-8D1B-17F5F00D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8A678E-1F81-455A-8D7B-11A34AAE1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1900" dirty="0"/>
              <a:t>There is a downward trend of number of police calls per year in Nashville.</a:t>
            </a:r>
          </a:p>
          <a:p>
            <a:pPr marL="201168" lvl="1" indent="0">
              <a:buClr>
                <a:schemeClr val="accent1">
                  <a:lumMod val="75000"/>
                </a:schemeClr>
              </a:buClr>
              <a:buNone/>
            </a:pPr>
            <a:endParaRPr lang="en-US" sz="1900" dirty="0"/>
          </a:p>
          <a:p>
            <a:pPr lvl="1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1900" dirty="0"/>
              <a:t>Most calls are due to traffic violations. This might explain the decline on calls during 2020, since most people where at home during COVID-19.</a:t>
            </a:r>
          </a:p>
          <a:p>
            <a:pPr marL="201168" lvl="1" indent="0">
              <a:buClr>
                <a:schemeClr val="accent1">
                  <a:lumMod val="75000"/>
                </a:schemeClr>
              </a:buClr>
              <a:buNone/>
            </a:pPr>
            <a:endParaRPr lang="en-US" sz="1900" dirty="0"/>
          </a:p>
          <a:p>
            <a:pPr lvl="1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1900" dirty="0"/>
              <a:t>Traffic Violations account for 23% of all calls, while Residential Burglary and Theft account for 2.7% and 3.5% respectively.</a:t>
            </a:r>
          </a:p>
          <a:p>
            <a:pPr marL="201168" lvl="1" indent="0">
              <a:buClr>
                <a:schemeClr val="accent1">
                  <a:lumMod val="75000"/>
                </a:schemeClr>
              </a:buClr>
              <a:buNone/>
            </a:pPr>
            <a:endParaRPr lang="en-US" sz="1900" dirty="0"/>
          </a:p>
          <a:p>
            <a:pPr lvl="1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1900" dirty="0"/>
              <a:t>The claim “Nashville is a safe place” is relative to comparative data from other metropolitan areas. Due to this, it can neither be confirmed nor denied that Nashville is a safe place until future research is completed.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936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133C3-C339-4769-A66A-406470969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Nashville a Safe Place?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96163-3B6B-49C1-AFE3-D265C61AA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1256" y="2080209"/>
            <a:ext cx="10058400" cy="4068664"/>
          </a:xfrm>
          <a:effectLst/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/>
              <a:t>According to </a:t>
            </a:r>
            <a:r>
              <a:rPr lang="en-US" b="1" dirty="0"/>
              <a:t>realestate.usnews.com</a:t>
            </a:r>
            <a:r>
              <a:rPr lang="en-US" dirty="0"/>
              <a:t>, Nashville has a higher than average crime rate; however, </a:t>
            </a:r>
          </a:p>
          <a:p>
            <a:pPr algn="ctr"/>
            <a:r>
              <a:rPr lang="en-US" dirty="0"/>
              <a:t>they do not show any data to back up their claim: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endParaRPr lang="en-US" sz="2400" b="1" dirty="0">
              <a:effectLst>
                <a:outerShdw blurRad="50800" dist="50800" dir="5400000" algn="ctr" rotWithShape="0">
                  <a:srgbClr val="000000"/>
                </a:outerShdw>
                <a:reflection stA="45000" endPos="0" dist="50800" dir="5400000" sy="-100000" algn="bl" rotWithShape="0"/>
              </a:effectLst>
            </a:endParaRPr>
          </a:p>
          <a:p>
            <a:pPr marL="0" indent="0" algn="ctr">
              <a:buNone/>
            </a:pPr>
            <a:r>
              <a:rPr lang="en-US" sz="2800" b="1" dirty="0">
                <a:effectLst>
                  <a:glow>
                    <a:schemeClr val="accent1"/>
                  </a:glow>
                  <a:outerShdw blurRad="50800" dist="50800" dir="6000000" sx="1000" sy="1000" algn="ctr" rotWithShape="0">
                    <a:srgbClr val="000000"/>
                  </a:outerShdw>
                  <a:reflection endPos="0" dir="5400000" sy="-100000" algn="bl" rotWithShape="0"/>
                </a:effectLst>
              </a:rPr>
              <a:t>We will analyze the public data from the Nashville Police Department to corroborate this statement.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358167-92F5-4EAF-A446-B7F12612D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838" y="2940565"/>
            <a:ext cx="7634324" cy="2124017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3791885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B7928-DC72-4CDB-8310-D7F29BA20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CF88B-2F2B-4D1E-9492-301D7AB0F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5652021"/>
            <a:ext cx="10058400" cy="152150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600" b="1" dirty="0">
                <a:solidFill>
                  <a:schemeClr val="tx1"/>
                </a:solidFill>
              </a:rPr>
              <a:t>Size: </a:t>
            </a:r>
            <a:r>
              <a:rPr lang="en-US" sz="1200" dirty="0"/>
              <a:t>8,281,717 rows X 18 columns:</a:t>
            </a:r>
          </a:p>
          <a:p>
            <a:pPr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chemeClr val="tx1"/>
                </a:solidFill>
              </a:rPr>
              <a:t>Source: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Helvetica" panose="020B0604020202020204" pitchFamily="34" charset="0"/>
                <a:hlinkClick r:id="rId2"/>
              </a:rPr>
              <a:t>https://data.nashville.gov/Police/Metro-Nashville-Police-Department-Calls-for-Servic/kwnd-qrrm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534E91-EF75-463D-A066-D7E079AFE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" y="2048011"/>
            <a:ext cx="10119360" cy="1980328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311608-1854-4079-93F0-CB07E0E095B0}"/>
              </a:ext>
            </a:extLst>
          </p:cNvPr>
          <p:cNvSpPr txBox="1"/>
          <p:nvPr/>
        </p:nvSpPr>
        <p:spPr>
          <a:xfrm>
            <a:off x="1522134" y="4240015"/>
            <a:ext cx="9208692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342900" indent="-342900" algn="ctr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24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This data set includes details about emergency and non-emergency calls for Metro Nashville Police Department service received by the Emergency Communications Center from 2013 – Present.</a:t>
            </a:r>
          </a:p>
        </p:txBody>
      </p:sp>
    </p:spTree>
    <p:extLst>
      <p:ext uri="{BB962C8B-B14F-4D97-AF65-F5344CB8AC3E}">
        <p14:creationId xmlns:p14="http://schemas.microsoft.com/office/powerpoint/2010/main" val="91948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2843DE7-ABAA-4CFB-81D3-B72726B441B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12229" b="18955"/>
          <a:stretch/>
        </p:blipFill>
        <p:spPr>
          <a:xfrm>
            <a:off x="0" y="0"/>
            <a:ext cx="12192000" cy="5192713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FE4A06D-6DD0-42E7-AD23-AC9877D1D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5277535"/>
            <a:ext cx="10113645" cy="743682"/>
          </a:xfrm>
        </p:spPr>
        <p:txBody>
          <a:bodyPr/>
          <a:lstStyle/>
          <a:p>
            <a:r>
              <a:rPr lang="en-US" dirty="0"/>
              <a:t>Call Location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FF36EE-2F9C-4233-A3F6-B35207025C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6193173"/>
            <a:ext cx="10113264" cy="609600"/>
          </a:xfrm>
        </p:spPr>
        <p:txBody>
          <a:bodyPr/>
          <a:lstStyle/>
          <a:p>
            <a:r>
              <a:rPr lang="en-US" dirty="0"/>
              <a:t>Location of each call in data set overlayed on a map of Nashville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199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CB8BACD-86D2-4E66-87AE-1F9877BC01FC}"/>
              </a:ext>
            </a:extLst>
          </p:cNvPr>
          <p:cNvPicPr preferRelativeResize="0">
            <a:picLocks noGrp="1" noChangeAspect="1"/>
          </p:cNvPicPr>
          <p:nvPr>
            <p:ph type="pic" idx="1"/>
          </p:nvPr>
        </p:nvPicPr>
        <p:blipFill rotWithShape="1">
          <a:blip r:embed="rId2"/>
          <a:srcRect b="5515"/>
          <a:stretch/>
        </p:blipFill>
        <p:spPr>
          <a:xfrm>
            <a:off x="2611944" y="25465"/>
            <a:ext cx="6968112" cy="453467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82DC271-E5D0-402B-B027-586732866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77" y="4086807"/>
            <a:ext cx="10113645" cy="1240971"/>
          </a:xfrm>
        </p:spPr>
        <p:txBody>
          <a:bodyPr/>
          <a:lstStyle/>
          <a:p>
            <a:pPr algn="ctr"/>
            <a:br>
              <a:rPr lang="en-US" sz="3200" dirty="0"/>
            </a:br>
            <a:r>
              <a:rPr lang="en-US" sz="3200" dirty="0"/>
              <a:t> Crime Incident Map from </a:t>
            </a:r>
            <a:r>
              <a:rPr lang="en-US" sz="3200" u="sng" dirty="0"/>
              <a:t>NeighborhoodScout.com</a:t>
            </a:r>
            <a:endParaRPr lang="en-US" sz="32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F47F82-6134-44C0-81F7-AEA727B45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39558" y="5691672"/>
            <a:ext cx="10113264" cy="712917"/>
          </a:xfrm>
        </p:spPr>
        <p:txBody>
          <a:bodyPr>
            <a:normAutofit fontScale="62500" lnSpcReduction="20000"/>
          </a:bodyPr>
          <a:lstStyle/>
          <a:p>
            <a:r>
              <a:rPr lang="en-US" sz="1500" b="0" i="0" dirty="0" err="1">
                <a:solidFill>
                  <a:schemeClr val="bg1"/>
                </a:solidFill>
                <a:effectLst/>
                <a:latin typeface="Roboto"/>
              </a:rPr>
              <a:t>NeighborhoodScout</a:t>
            </a:r>
            <a:r>
              <a:rPr lang="en-US" sz="1500" b="0" i="0" dirty="0">
                <a:solidFill>
                  <a:schemeClr val="bg1"/>
                </a:solidFill>
                <a:effectLst/>
                <a:latin typeface="Roboto"/>
              </a:rPr>
              <a:t> uses a relational database to associate crime incidences from all 18,000+ local law enforcement agencies in the U.S. to the specific local communities the agency covers, and hence in which community the crimes have occurred.</a:t>
            </a:r>
          </a:p>
          <a:p>
            <a:r>
              <a:rPr lang="en-US" sz="1500" b="0" i="0" dirty="0">
                <a:solidFill>
                  <a:schemeClr val="bg1"/>
                </a:solidFill>
                <a:effectLst/>
                <a:latin typeface="Roboto"/>
              </a:rPr>
              <a:t>Date(s) &amp; Update Frequency:   Reflects 2019 calendar year; released from FBI in Sept. 2020 (latest available). Updated annually</a:t>
            </a:r>
          </a:p>
          <a:p>
            <a:r>
              <a:rPr lang="en-US" sz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https://www.neighborhoodscout.com/tn/nashville/crime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B1D121-AAA7-40A7-B4BF-B7C296619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1944" y="92334"/>
            <a:ext cx="6968112" cy="247650"/>
          </a:xfrm>
          <a:prstGeom prst="rect">
            <a:avLst/>
          </a:prstGeom>
          <a:effectLst>
            <a:glow rad="101600">
              <a:schemeClr val="accent2">
                <a:lumMod val="75000"/>
                <a:alpha val="60000"/>
              </a:schemeClr>
            </a:glo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0B34BCF-46DD-4017-8444-BC0382CDE772}"/>
              </a:ext>
            </a:extLst>
          </p:cNvPr>
          <p:cNvSpPr txBox="1"/>
          <p:nvPr/>
        </p:nvSpPr>
        <p:spPr>
          <a:xfrm>
            <a:off x="94732" y="380712"/>
            <a:ext cx="8116207" cy="646331"/>
          </a:xfrm>
          <a:prstGeom prst="rect">
            <a:avLst/>
          </a:prstGeom>
          <a:noFill/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For a Visual Comparison </a:t>
            </a:r>
          </a:p>
          <a:p>
            <a:r>
              <a:rPr lang="en-US" dirty="0"/>
              <a:t>of Similar Data…</a:t>
            </a:r>
          </a:p>
        </p:txBody>
      </p:sp>
    </p:spTree>
    <p:extLst>
      <p:ext uri="{BB962C8B-B14F-4D97-AF65-F5344CB8AC3E}">
        <p14:creationId xmlns:p14="http://schemas.microsoft.com/office/powerpoint/2010/main" val="2493972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F2F78-9AF3-4199-90F0-848336170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 Over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1BC25-574D-40E0-85D9-F8D291E68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2887491" cy="3760891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We can see how the number of daily calls to the police department has been steadily </a:t>
            </a:r>
            <a:r>
              <a:rPr lang="en-US" b="1" dirty="0"/>
              <a:t>decreasing</a:t>
            </a:r>
            <a:r>
              <a:rPr lang="en-US" dirty="0"/>
              <a:t> within the last few years.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22278F-6D59-4882-8995-0E8D3E9F8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4771" y="1954174"/>
            <a:ext cx="7483023" cy="385083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9262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1953B-6D66-48A2-9E22-41E721863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Calls per </a:t>
            </a:r>
            <a:r>
              <a:rPr lang="en-US" dirty="0" err="1"/>
              <a:t>Tencode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1023A-341F-4548-80DB-CF8D78C75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663" y="2108200"/>
            <a:ext cx="3483109" cy="3760891"/>
          </a:xfrm>
        </p:spPr>
        <p:txBody>
          <a:bodyPr/>
          <a:lstStyle/>
          <a:p>
            <a:pPr marL="201168" lvl="1" indent="0">
              <a:buNone/>
            </a:pPr>
            <a:endParaRPr lang="en-US" dirty="0"/>
          </a:p>
          <a:p>
            <a:pPr marL="201168" lvl="1" indent="0">
              <a:buNone/>
            </a:pPr>
            <a:endParaRPr lang="en-US" sz="2000" dirty="0"/>
          </a:p>
          <a:p>
            <a:pPr marL="201168" lvl="1" indent="0" algn="ctr">
              <a:buNone/>
            </a:pPr>
            <a:r>
              <a:rPr lang="en-US" sz="2000" b="1" dirty="0"/>
              <a:t>Most calls were due to traffic violations. </a:t>
            </a:r>
          </a:p>
          <a:p>
            <a:pPr marL="201168" lvl="1" indent="0" algn="ctr">
              <a:buNone/>
            </a:pPr>
            <a:endParaRPr lang="en-US" sz="2000" dirty="0"/>
          </a:p>
          <a:p>
            <a:pPr marL="201168" lvl="1" indent="0" algn="ctr">
              <a:buNone/>
            </a:pPr>
            <a:r>
              <a:rPr lang="en-US" sz="1800" dirty="0"/>
              <a:t>This might explain the decline with calls during 2020, since most people where at home during COVID-19</a:t>
            </a:r>
            <a:r>
              <a:rPr lang="en-US" sz="20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E375C8-74BD-4329-BFCA-6F505BB24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139" y="1924331"/>
            <a:ext cx="6626182" cy="391390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46EF8B2-B9D0-4C7D-BFDC-6DC48850621A}"/>
              </a:ext>
            </a:extLst>
          </p:cNvPr>
          <p:cNvSpPr txBox="1"/>
          <p:nvPr/>
        </p:nvSpPr>
        <p:spPr>
          <a:xfrm>
            <a:off x="6326675" y="2172707"/>
            <a:ext cx="1618555" cy="323165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500" b="1" dirty="0">
                <a:solidFill>
                  <a:schemeClr val="tx1"/>
                </a:solidFill>
              </a:rPr>
              <a:t>Traffic Violations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A261188-3732-4F6F-AB70-F89EB26AC352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5248277" y="2334290"/>
            <a:ext cx="1078398" cy="76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4E16796-56CE-4D60-AA1E-B89302ED82DC}"/>
              </a:ext>
            </a:extLst>
          </p:cNvPr>
          <p:cNvSpPr txBox="1"/>
          <p:nvPr/>
        </p:nvSpPr>
        <p:spPr>
          <a:xfrm>
            <a:off x="5014818" y="6093371"/>
            <a:ext cx="6155678" cy="27699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/>
              <a:t>Tencode</a:t>
            </a:r>
            <a:r>
              <a:rPr lang="en-US" sz="1200" b="1" dirty="0"/>
              <a:t>: </a:t>
            </a:r>
            <a:r>
              <a:rPr lang="en-US" sz="1200" b="1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Abbreviated codes  used to represent common phrases used to describe the call</a:t>
            </a:r>
            <a:endParaRPr lang="en-US" sz="1200" dirty="0"/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62273744-13D2-4179-84A3-1E650826395D}"/>
              </a:ext>
            </a:extLst>
          </p:cNvPr>
          <p:cNvSpPr/>
          <p:nvPr/>
        </p:nvSpPr>
        <p:spPr>
          <a:xfrm rot="5400000" flipV="1">
            <a:off x="7923380" y="2870949"/>
            <a:ext cx="338554" cy="5996285"/>
          </a:xfrm>
          <a:prstGeom prst="rightBrace">
            <a:avLst>
              <a:gd name="adj1" fmla="val 8333"/>
              <a:gd name="adj2" fmla="val 50254"/>
            </a:avLst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807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BC4C8-A786-4C1C-945F-8C06E93DE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Calls per 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37481-31B2-4D5A-AEA4-1E9873690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891" y="1548554"/>
            <a:ext cx="4120672" cy="3760891"/>
          </a:xfrm>
        </p:spPr>
        <p:txBody>
          <a:bodyPr/>
          <a:lstStyle/>
          <a:p>
            <a:endParaRPr lang="en-US" dirty="0"/>
          </a:p>
          <a:p>
            <a:pPr algn="ctr"/>
            <a:endParaRPr lang="en-US" sz="2000" dirty="0"/>
          </a:p>
          <a:p>
            <a:pPr algn="ctr"/>
            <a:r>
              <a:rPr lang="en-US" sz="2000" dirty="0"/>
              <a:t>The codes used to describe the outcomes of most calls were: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'Securing Location/Building’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'Assisted Citizen’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'Disregard’.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0C3A77-7CD6-4C78-8AC9-B8DC7B940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7952" y="2108201"/>
            <a:ext cx="5937728" cy="390193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059FED6-8BF7-4F24-AA87-A30338A54D42}"/>
              </a:ext>
            </a:extLst>
          </p:cNvPr>
          <p:cNvSpPr txBox="1"/>
          <p:nvPr/>
        </p:nvSpPr>
        <p:spPr>
          <a:xfrm>
            <a:off x="7097085" y="2332139"/>
            <a:ext cx="321298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Location/Building Secure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283006-FC14-4370-8957-E29DBB8C09B2}"/>
              </a:ext>
            </a:extLst>
          </p:cNvPr>
          <p:cNvSpPr txBox="1"/>
          <p:nvPr/>
        </p:nvSpPr>
        <p:spPr>
          <a:xfrm>
            <a:off x="7083132" y="2743203"/>
            <a:ext cx="25418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Disregard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19F3DDD-544F-4548-9C11-5D649D56BAC4}"/>
              </a:ext>
            </a:extLst>
          </p:cNvPr>
          <p:cNvCxnSpPr/>
          <p:nvPr/>
        </p:nvCxnSpPr>
        <p:spPr>
          <a:xfrm flipH="1">
            <a:off x="5971592" y="2519265"/>
            <a:ext cx="112549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8EC1355-6A6C-45C0-A699-97D7D2DC6FC3}"/>
              </a:ext>
            </a:extLst>
          </p:cNvPr>
          <p:cNvCxnSpPr>
            <a:cxnSpLocks/>
            <a:stCxn id="20" idx="1"/>
          </p:cNvCxnSpPr>
          <p:nvPr/>
        </p:nvCxnSpPr>
        <p:spPr>
          <a:xfrm flipH="1" flipV="1">
            <a:off x="6348383" y="2897386"/>
            <a:ext cx="734749" cy="74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0D0ECEF-0F65-438E-909F-3E507150E0D9}"/>
              </a:ext>
            </a:extLst>
          </p:cNvPr>
          <p:cNvCxnSpPr>
            <a:cxnSpLocks/>
          </p:cNvCxnSpPr>
          <p:nvPr/>
        </p:nvCxnSpPr>
        <p:spPr>
          <a:xfrm>
            <a:off x="6362672" y="2904786"/>
            <a:ext cx="0" cy="1689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9439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A377A-06E5-4E5B-9FF6-E23EA28DF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Calls per Month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EE87A-2A7D-4707-8ADD-FE04D7C9A7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369" y="2032700"/>
            <a:ext cx="3650889" cy="3760891"/>
          </a:xfrm>
        </p:spPr>
        <p:txBody>
          <a:bodyPr/>
          <a:lstStyle/>
          <a:p>
            <a:pPr algn="ctr"/>
            <a:endParaRPr lang="en-US" b="1" dirty="0"/>
          </a:p>
          <a:p>
            <a:pPr algn="ctr"/>
            <a:r>
              <a:rPr lang="en-US" b="1" dirty="0"/>
              <a:t>The month with the most calls overall is January</a:t>
            </a:r>
            <a:r>
              <a:rPr lang="en-US" dirty="0"/>
              <a:t>.</a:t>
            </a:r>
          </a:p>
          <a:p>
            <a:r>
              <a:rPr lang="en-US" dirty="0"/>
              <a:t>Top three </a:t>
            </a:r>
            <a:r>
              <a:rPr lang="en-US" dirty="0" err="1"/>
              <a:t>tencodes</a:t>
            </a:r>
            <a:r>
              <a:rPr lang="en-US" dirty="0"/>
              <a:t> correspond to:</a:t>
            </a:r>
          </a:p>
          <a:p>
            <a:pPr lvl="1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93 Traffic Violation</a:t>
            </a:r>
          </a:p>
          <a:p>
            <a:pPr lvl="1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96 Business Check</a:t>
            </a:r>
          </a:p>
          <a:p>
            <a:pPr lvl="1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43 Want Officer for Investigation / Assistance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9A6C8-9EBC-42E1-B665-62592DDC7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020" y="2032700"/>
            <a:ext cx="6362700" cy="368617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116839649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{65E91EA1-BFED-49B3-9692-87F178E867B2}tf22712842_win32</Template>
  <TotalTime>583</TotalTime>
  <Words>752</Words>
  <Application>Microsoft Office PowerPoint</Application>
  <PresentationFormat>Widescreen</PresentationFormat>
  <Paragraphs>102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Bookman Old Style</vt:lpstr>
      <vt:lpstr>Calibri</vt:lpstr>
      <vt:lpstr>Franklin Gothic Book</vt:lpstr>
      <vt:lpstr>Helvetica</vt:lpstr>
      <vt:lpstr>Roboto</vt:lpstr>
      <vt:lpstr>Wingdings</vt:lpstr>
      <vt:lpstr>1_RetrospectVTI</vt:lpstr>
      <vt:lpstr>Nashville Police Calls Analysis</vt:lpstr>
      <vt:lpstr>Is Nashville a Safe Place?</vt:lpstr>
      <vt:lpstr>The Data</vt:lpstr>
      <vt:lpstr>Call Location</vt:lpstr>
      <vt:lpstr>  Crime Incident Map from NeighborhoodScout.com</vt:lpstr>
      <vt:lpstr>Trend Over Time</vt:lpstr>
      <vt:lpstr>Number of Calls per Tencode</vt:lpstr>
      <vt:lpstr>Number of Calls per Outcome</vt:lpstr>
      <vt:lpstr>Number of Calls per Month</vt:lpstr>
      <vt:lpstr>Number of Calls per Day</vt:lpstr>
      <vt:lpstr>Number of Calls &amp; Top Tencodes per Year</vt:lpstr>
      <vt:lpstr>Call Count for Relevant Tencodes</vt:lpstr>
      <vt:lpstr>Outcome of Theft Calls</vt:lpstr>
      <vt:lpstr>Outcome of residential burglary calls</vt:lpstr>
      <vt:lpstr>Future Research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Nashville Police Calls Analysis</dc:title>
  <dc:creator>Ronald Pacheco</dc:creator>
  <cp:lastModifiedBy>Ronald Pacheco</cp:lastModifiedBy>
  <cp:revision>8</cp:revision>
  <dcterms:created xsi:type="dcterms:W3CDTF">2021-03-21T15:03:09Z</dcterms:created>
  <dcterms:modified xsi:type="dcterms:W3CDTF">2021-03-22T00:58:49Z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